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9753600" cx="130048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  <p:embeddedFont>
      <p:font typeface="Helvetica Neue Light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7" roundtripDataSignature="AMtx7mj4xV0uj7i1KfFfQyzStvyc9gfp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3" Type="http://schemas.openxmlformats.org/officeDocument/2006/relationships/font" Target="fonts/HelveticaNeueLight-regular.fntdata"/><Relationship Id="rId12" Type="http://schemas.openxmlformats.org/officeDocument/2006/relationships/font" Target="fonts/HelveticaNeue-bold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HelveticaNeue-regular.fntdata"/><Relationship Id="rId15" Type="http://schemas.openxmlformats.org/officeDocument/2006/relationships/font" Target="fonts/HelveticaNeueLight-italic.fntdata"/><Relationship Id="rId14" Type="http://schemas.openxmlformats.org/officeDocument/2006/relationships/font" Target="fonts/HelveticaNeueLight-bold.fntdata"/><Relationship Id="rId17" Type="http://customschemas.google.com/relationships/presentationmetadata" Target="metadata"/><Relationship Id="rId16" Type="http://schemas.openxmlformats.org/officeDocument/2006/relationships/font" Target="fonts/HelveticaNeueLight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228600" lvl="5" marL="2743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228600" lvl="6" marL="3200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228600" lvl="7" marL="3657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228600" lvl="8" marL="4114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&amp; Sub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1" name="Google Shape;11;p6"/>
          <p:cNvSpPr txBox="1"/>
          <p:nvPr>
            <p:ph idx="1" type="body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Helvetica Neue"/>
              <a:buNone/>
              <a:defRPr sz="3700"/>
            </a:lvl1pPr>
            <a:lvl2pPr indent="-228600" lvl="1" marL="9144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Helvetica Neue"/>
              <a:buNone/>
              <a:defRPr sz="3700"/>
            </a:lvl2pPr>
            <a:lvl3pPr indent="-228600" lvl="2" marL="1371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Helvetica Neue"/>
              <a:buNone/>
              <a:defRPr sz="3700"/>
            </a:lvl3pPr>
            <a:lvl4pPr indent="-228600" lvl="3" marL="18288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Helvetica Neue"/>
              <a:buNone/>
              <a:defRPr sz="3700"/>
            </a:lvl4pPr>
            <a:lvl5pPr indent="-228600" lvl="4" marL="22860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Helvetica Neue"/>
              <a:buNone/>
              <a:defRPr sz="3700"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9pPr>
          </a:lstStyle>
          <a:p/>
        </p:txBody>
      </p:sp>
      <p:sp>
        <p:nvSpPr>
          <p:cNvPr id="12" name="Google Shape;12;p6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Quote">
  <p:cSld name="Quote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5"/>
          <p:cNvSpPr txBox="1"/>
          <p:nvPr>
            <p:ph idx="1" type="body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"/>
              <a:buNone/>
              <a:defRPr i="1" sz="2400"/>
            </a:lvl1pPr>
            <a:lvl2pPr indent="-394335" lvl="1" marL="914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2pPr>
            <a:lvl3pPr indent="-394335" lvl="2" marL="1371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3pPr>
            <a:lvl4pPr indent="-394335" lvl="3" marL="1828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4pPr>
            <a:lvl5pPr indent="-394335" lvl="4" marL="22860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2" type="body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Helvetica Neue"/>
              <a:buNone/>
              <a:defRPr sz="3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394335" lvl="1" marL="914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2pPr>
            <a:lvl3pPr indent="-394335" lvl="2" marL="1371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3pPr>
            <a:lvl4pPr indent="-394335" lvl="3" marL="1828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4pPr>
            <a:lvl5pPr indent="-394335" lvl="4" marL="22860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hoto">
  <p:cSld name="Photo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/>
          <p:nvPr>
            <p:ph idx="2" type="pic"/>
          </p:nvPr>
        </p:nvSpPr>
        <p:spPr>
          <a:xfrm>
            <a:off x="-949853" y="0"/>
            <a:ext cx="14904506" cy="994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52" name="Google Shape;52;p16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7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&amp; Bullets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394335" lvl="0" marL="457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1pPr>
            <a:lvl2pPr indent="-394335" lvl="1" marL="914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2pPr>
            <a:lvl3pPr indent="-394335" lvl="2" marL="1371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3pPr>
            <a:lvl4pPr indent="-394335" lvl="3" marL="1828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4pPr>
            <a:lvl5pPr indent="-394335" lvl="4" marL="22860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hoto - Horizontal">
  <p:cSld name="Photo - Horizontal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/>
          <p:nvPr>
            <p:ph idx="2" type="pic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19" name="Google Shape;19;p8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" type="body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Helvetica Neue"/>
              <a:buNone/>
              <a:defRPr sz="3700"/>
            </a:lvl1pPr>
            <a:lvl2pPr indent="-228600" lvl="1" marL="9144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Helvetica Neue"/>
              <a:buNone/>
              <a:defRPr sz="3700"/>
            </a:lvl2pPr>
            <a:lvl3pPr indent="-228600" lvl="2" marL="1371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Helvetica Neue"/>
              <a:buNone/>
              <a:defRPr sz="3700"/>
            </a:lvl3pPr>
            <a:lvl4pPr indent="-228600" lvl="3" marL="18288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Helvetica Neue"/>
              <a:buNone/>
              <a:defRPr sz="3700"/>
            </a:lvl4pPr>
            <a:lvl5pPr indent="-228600" lvl="4" marL="22860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Helvetica Neue"/>
              <a:buNone/>
              <a:defRPr sz="3700"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- Centre">
  <p:cSld name="Title - Centr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9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hoto - Vertical">
  <p:cSld name="Photo - Vertical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"/>
          <p:cNvSpPr/>
          <p:nvPr>
            <p:ph idx="2" type="pic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27" name="Google Shape;27;p10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" type="body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Helvetica Neue"/>
              <a:buNone/>
              <a:defRPr sz="3700"/>
            </a:lvl1pPr>
            <a:lvl2pPr indent="-228600" lvl="1" marL="9144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Helvetica Neue"/>
              <a:buNone/>
              <a:defRPr sz="3700"/>
            </a:lvl2pPr>
            <a:lvl3pPr indent="-228600" lvl="2" marL="1371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Helvetica Neue"/>
              <a:buNone/>
              <a:defRPr sz="3700"/>
            </a:lvl3pPr>
            <a:lvl4pPr indent="-228600" lvl="3" marL="18288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Helvetica Neue"/>
              <a:buNone/>
              <a:defRPr sz="3700"/>
            </a:lvl4pPr>
            <a:lvl5pPr indent="-228600" lvl="4" marL="22860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Helvetica Neue"/>
              <a:buNone/>
              <a:defRPr sz="3700"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- Top">
  <p:cSld name="Title - Top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Bullets &amp; Photo">
  <p:cSld name="Title, Bullets &amp; Photo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/>
          <p:nvPr>
            <p:ph idx="2" type="pic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35" name="Google Shape;35;p12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" type="body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486410" lvl="0" marL="457200" algn="l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4060"/>
              <a:buFont typeface="Helvetica Neue"/>
              <a:buChar char="•"/>
              <a:defRPr sz="2800"/>
            </a:lvl1pPr>
            <a:lvl2pPr indent="-486410" lvl="1" marL="914400" algn="l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4060"/>
              <a:buFont typeface="Helvetica Neue"/>
              <a:buChar char="•"/>
              <a:defRPr sz="2800"/>
            </a:lvl2pPr>
            <a:lvl3pPr indent="-486410" lvl="2" marL="1371600" algn="l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4060"/>
              <a:buFont typeface="Helvetica Neue"/>
              <a:buChar char="•"/>
              <a:defRPr sz="2800"/>
            </a:lvl3pPr>
            <a:lvl4pPr indent="-486410" lvl="3" marL="1828800" algn="l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4060"/>
              <a:buFont typeface="Helvetica Neue"/>
              <a:buChar char="•"/>
              <a:defRPr sz="2800"/>
            </a:lvl4pPr>
            <a:lvl5pPr indent="-486410" lvl="4" marL="2286000" algn="l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4060"/>
              <a:buFont typeface="Helvetica Neue"/>
              <a:buChar char="•"/>
              <a:defRPr sz="2800"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12" type="sldNum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ullets">
  <p:cSld name="Bulle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 txBox="1"/>
          <p:nvPr>
            <p:ph idx="1" type="body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394335" lvl="0" marL="457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1pPr>
            <a:lvl2pPr indent="-394335" lvl="1" marL="914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2pPr>
            <a:lvl3pPr indent="-394335" lvl="2" marL="1371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3pPr>
            <a:lvl4pPr indent="-394335" lvl="3" marL="1828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4pPr>
            <a:lvl5pPr indent="-394335" lvl="4" marL="22860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2610"/>
              <a:buChar char="•"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hoto - 3 Up">
  <p:cSld name="Photo - 3 Up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4"/>
          <p:cNvSpPr/>
          <p:nvPr>
            <p:ph idx="2" type="pic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43" name="Google Shape;43;p14"/>
          <p:cNvSpPr/>
          <p:nvPr>
            <p:ph idx="3" type="pic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44" name="Google Shape;44;p14"/>
          <p:cNvSpPr/>
          <p:nvPr>
            <p:ph idx="4" type="pic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45" name="Google Shape;45;p14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523240" lvl="0" marL="4572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523240" lvl="1" marL="9144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523239" lvl="2" marL="13716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523239" lvl="3" marL="18288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523239" lvl="4" marL="22860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523239" lvl="5" marL="27432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523239" lvl="6" marL="32004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523239" lvl="7" marL="36576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523240" lvl="8" marL="41148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"/>
          <p:cNvSpPr txBox="1"/>
          <p:nvPr>
            <p:ph idx="4294967295" type="ctr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Helvetica Neue"/>
              <a:buNone/>
            </a:pPr>
            <a:r>
              <a:rPr b="0" i="0" lang="en-US" sz="8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Saunatime user journeys</a:t>
            </a:r>
            <a:endParaRPr/>
          </a:p>
        </p:txBody>
      </p:sp>
      <p:sp>
        <p:nvSpPr>
          <p:cNvPr id="60" name="Google Shape;60;p1"/>
          <p:cNvSpPr txBox="1"/>
          <p:nvPr>
            <p:ph idx="4294967295" type="subTitle"/>
          </p:nvPr>
        </p:nvSpPr>
        <p:spPr>
          <a:xfrm>
            <a:off x="1270000" y="5245900"/>
            <a:ext cx="10464900" cy="1130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Helvetica Neue"/>
              <a:buNone/>
            </a:pPr>
            <a:r>
              <a:rPr b="0" i="0" lang="en-US" sz="37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Sharetribe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"/>
          <p:cNvSpPr/>
          <p:nvPr/>
        </p:nvSpPr>
        <p:spPr>
          <a:xfrm>
            <a:off x="1914891" y="5575680"/>
            <a:ext cx="1563811" cy="1479551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Enter landing page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66" name="Google Shape;66;p2"/>
          <p:cNvSpPr/>
          <p:nvPr/>
        </p:nvSpPr>
        <p:spPr>
          <a:xfrm>
            <a:off x="4205124" y="5575680"/>
            <a:ext cx="1563811" cy="1479551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Search by location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cxnSp>
        <p:nvCxnSpPr>
          <p:cNvPr id="67" name="Google Shape;67;p2"/>
          <p:cNvCxnSpPr/>
          <p:nvPr/>
        </p:nvCxnSpPr>
        <p:spPr>
          <a:xfrm flipH="1" rot="10800000">
            <a:off x="3571834" y="6315455"/>
            <a:ext cx="540158" cy="1"/>
          </a:xfrm>
          <a:prstGeom prst="straightConnector1">
            <a:avLst/>
          </a:prstGeom>
          <a:noFill/>
          <a:ln cap="flat" cmpd="sng" w="25400">
            <a:solidFill>
              <a:srgbClr val="5E5E5E"/>
            </a:solidFill>
            <a:prstDash val="solid"/>
            <a:miter lim="400000"/>
            <a:headEnd len="sm" w="sm" type="none"/>
            <a:tailEnd len="med" w="med" type="triangle"/>
          </a:ln>
        </p:spPr>
      </p:cxnSp>
      <p:sp>
        <p:nvSpPr>
          <p:cNvPr id="68" name="Google Shape;68;p2"/>
          <p:cNvSpPr/>
          <p:nvPr/>
        </p:nvSpPr>
        <p:spPr>
          <a:xfrm>
            <a:off x="6495358" y="5575680"/>
            <a:ext cx="1563811" cy="1479551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View and filter listings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69" name="Google Shape;69;p2"/>
          <p:cNvSpPr/>
          <p:nvPr/>
        </p:nvSpPr>
        <p:spPr>
          <a:xfrm>
            <a:off x="8785591" y="5575680"/>
            <a:ext cx="1563811" cy="1479551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View an individual listing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70" name="Google Shape;70;p2"/>
          <p:cNvSpPr/>
          <p:nvPr/>
        </p:nvSpPr>
        <p:spPr>
          <a:xfrm>
            <a:off x="4205185" y="3878483"/>
            <a:ext cx="1563689" cy="1595836"/>
          </a:xfrm>
          <a:custGeom>
            <a:rect b="b" l="l" r="r" t="t"/>
            <a:pathLst>
              <a:path extrusionOk="0" h="21600" w="21600">
                <a:moveTo>
                  <a:pt x="877" y="0"/>
                </a:moveTo>
                <a:cubicBezTo>
                  <a:pt x="393" y="0"/>
                  <a:pt x="0" y="385"/>
                  <a:pt x="0" y="859"/>
                </a:cubicBezTo>
                <a:lnTo>
                  <a:pt x="0" y="17904"/>
                </a:lnTo>
                <a:cubicBezTo>
                  <a:pt x="0" y="18379"/>
                  <a:pt x="393" y="18764"/>
                  <a:pt x="877" y="18764"/>
                </a:cubicBezTo>
                <a:lnTo>
                  <a:pt x="6782" y="18764"/>
                </a:lnTo>
                <a:lnTo>
                  <a:pt x="8536" y="21600"/>
                </a:lnTo>
                <a:lnTo>
                  <a:pt x="10285" y="18764"/>
                </a:lnTo>
                <a:lnTo>
                  <a:pt x="20723" y="18764"/>
                </a:lnTo>
                <a:cubicBezTo>
                  <a:pt x="21207" y="18764"/>
                  <a:pt x="21600" y="18379"/>
                  <a:pt x="21600" y="17904"/>
                </a:cubicBezTo>
                <a:lnTo>
                  <a:pt x="21600" y="859"/>
                </a:lnTo>
                <a:cubicBezTo>
                  <a:pt x="21600" y="385"/>
                  <a:pt x="21207" y="0"/>
                  <a:pt x="20723" y="0"/>
                </a:cubicBezTo>
                <a:lnTo>
                  <a:pt x="877" y="0"/>
                </a:lnTo>
                <a:close/>
              </a:path>
            </a:pathLst>
          </a:custGeom>
          <a:solidFill>
            <a:srgbClr val="FFFFFF"/>
          </a:solidFill>
          <a:ln cap="flat" cmpd="sng" w="19050">
            <a:solidFill>
              <a:srgbClr val="929292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 choose a location from landing page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71" name="Google Shape;71;p2"/>
          <p:cNvSpPr/>
          <p:nvPr/>
        </p:nvSpPr>
        <p:spPr>
          <a:xfrm>
            <a:off x="6495419" y="3112396"/>
            <a:ext cx="1563688" cy="2301876"/>
          </a:xfrm>
          <a:custGeom>
            <a:rect b="b" l="l" r="r" t="t"/>
            <a:pathLst>
              <a:path extrusionOk="0" h="21600" w="21600">
                <a:moveTo>
                  <a:pt x="877" y="0"/>
                </a:moveTo>
                <a:cubicBezTo>
                  <a:pt x="393" y="0"/>
                  <a:pt x="0" y="267"/>
                  <a:pt x="0" y="596"/>
                </a:cubicBezTo>
                <a:lnTo>
                  <a:pt x="0" y="19038"/>
                </a:lnTo>
                <a:cubicBezTo>
                  <a:pt x="0" y="19367"/>
                  <a:pt x="393" y="19634"/>
                  <a:pt x="877" y="19634"/>
                </a:cubicBezTo>
                <a:lnTo>
                  <a:pt x="6776" y="19634"/>
                </a:lnTo>
                <a:lnTo>
                  <a:pt x="8536" y="21600"/>
                </a:lnTo>
                <a:lnTo>
                  <a:pt x="10290" y="19634"/>
                </a:lnTo>
                <a:lnTo>
                  <a:pt x="20723" y="19634"/>
                </a:lnTo>
                <a:cubicBezTo>
                  <a:pt x="21207" y="19634"/>
                  <a:pt x="21600" y="19367"/>
                  <a:pt x="21600" y="19038"/>
                </a:cubicBezTo>
                <a:lnTo>
                  <a:pt x="21600" y="596"/>
                </a:lnTo>
                <a:cubicBezTo>
                  <a:pt x="21600" y="267"/>
                  <a:pt x="21207" y="0"/>
                  <a:pt x="20723" y="0"/>
                </a:cubicBezTo>
                <a:lnTo>
                  <a:pt x="877" y="0"/>
                </a:lnTo>
                <a:close/>
              </a:path>
            </a:pathLst>
          </a:custGeom>
          <a:solidFill>
            <a:srgbClr val="FFFFFF"/>
          </a:solidFill>
          <a:ln cap="flat" cmpd="sng" w="19050">
            <a:solidFill>
              <a:srgbClr val="929292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Filter by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Location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Price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Category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Amenities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Date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Keyword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r>
              <a:t/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72" name="Google Shape;72;p2"/>
          <p:cNvSpPr/>
          <p:nvPr/>
        </p:nvSpPr>
        <p:spPr>
          <a:xfrm>
            <a:off x="8785652" y="1998006"/>
            <a:ext cx="2493566" cy="3416301"/>
          </a:xfrm>
          <a:custGeom>
            <a:rect b="b" l="l" r="r" t="t"/>
            <a:pathLst>
              <a:path extrusionOk="0" h="21600" w="21600">
                <a:moveTo>
                  <a:pt x="550" y="0"/>
                </a:moveTo>
                <a:cubicBezTo>
                  <a:pt x="246" y="0"/>
                  <a:pt x="0" y="180"/>
                  <a:pt x="0" y="401"/>
                </a:cubicBezTo>
                <a:lnTo>
                  <a:pt x="0" y="19874"/>
                </a:lnTo>
                <a:cubicBezTo>
                  <a:pt x="0" y="20095"/>
                  <a:pt x="246" y="20275"/>
                  <a:pt x="550" y="20275"/>
                </a:cubicBezTo>
                <a:lnTo>
                  <a:pt x="4249" y="20275"/>
                </a:lnTo>
                <a:lnTo>
                  <a:pt x="5353" y="21600"/>
                </a:lnTo>
                <a:lnTo>
                  <a:pt x="6453" y="20275"/>
                </a:lnTo>
                <a:lnTo>
                  <a:pt x="21050" y="20275"/>
                </a:lnTo>
                <a:cubicBezTo>
                  <a:pt x="21354" y="20275"/>
                  <a:pt x="21600" y="20095"/>
                  <a:pt x="21600" y="19874"/>
                </a:cubicBezTo>
                <a:lnTo>
                  <a:pt x="21600" y="401"/>
                </a:lnTo>
                <a:cubicBezTo>
                  <a:pt x="21600" y="180"/>
                  <a:pt x="21354" y="0"/>
                  <a:pt x="21050" y="0"/>
                </a:cubicBezTo>
                <a:lnTo>
                  <a:pt x="550" y="0"/>
                </a:lnTo>
                <a:close/>
              </a:path>
            </a:pathLst>
          </a:custGeom>
          <a:solidFill>
            <a:srgbClr val="FFFFFF"/>
          </a:solidFill>
          <a:ln cap="flat" cmpd="sng" w="19050">
            <a:solidFill>
              <a:srgbClr val="929292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Information displayed: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Sauna name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Price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Description text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Category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Amenities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Image carousel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Provider name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Provider photo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Location (map)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Reviews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Availability calendar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r>
              <a:t/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cxnSp>
        <p:nvCxnSpPr>
          <p:cNvPr id="73" name="Google Shape;73;p2"/>
          <p:cNvCxnSpPr/>
          <p:nvPr/>
        </p:nvCxnSpPr>
        <p:spPr>
          <a:xfrm flipH="1" rot="10800000">
            <a:off x="5862067" y="6315455"/>
            <a:ext cx="540158" cy="1"/>
          </a:xfrm>
          <a:prstGeom prst="straightConnector1">
            <a:avLst/>
          </a:prstGeom>
          <a:noFill/>
          <a:ln cap="flat" cmpd="sng" w="25400">
            <a:solidFill>
              <a:srgbClr val="5E5E5E"/>
            </a:solidFill>
            <a:prstDash val="solid"/>
            <a:miter lim="400000"/>
            <a:headEnd len="sm" w="sm" type="none"/>
            <a:tailEnd len="med" w="med" type="triangle"/>
          </a:ln>
        </p:spPr>
      </p:cxnSp>
      <p:cxnSp>
        <p:nvCxnSpPr>
          <p:cNvPr id="74" name="Google Shape;74;p2"/>
          <p:cNvCxnSpPr/>
          <p:nvPr/>
        </p:nvCxnSpPr>
        <p:spPr>
          <a:xfrm flipH="1" rot="10800000">
            <a:off x="8152301" y="6315455"/>
            <a:ext cx="540158" cy="1"/>
          </a:xfrm>
          <a:prstGeom prst="straightConnector1">
            <a:avLst/>
          </a:prstGeom>
          <a:noFill/>
          <a:ln cap="flat" cmpd="sng" w="25400">
            <a:solidFill>
              <a:srgbClr val="5E5E5E"/>
            </a:solidFill>
            <a:prstDash val="solid"/>
            <a:miter lim="400000"/>
            <a:headEnd len="sm" w="sm" type="none"/>
            <a:tailEnd len="med" w="med" type="triangle"/>
          </a:ln>
        </p:spPr>
      </p:cxnSp>
      <p:sp>
        <p:nvSpPr>
          <p:cNvPr id="75" name="Google Shape;75;p2"/>
          <p:cNvSpPr txBox="1"/>
          <p:nvPr/>
        </p:nvSpPr>
        <p:spPr>
          <a:xfrm>
            <a:off x="1264896" y="953318"/>
            <a:ext cx="2813000" cy="461059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"/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Discovery Journey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"/>
          <p:cNvSpPr/>
          <p:nvPr/>
        </p:nvSpPr>
        <p:spPr>
          <a:xfrm>
            <a:off x="109211" y="5677280"/>
            <a:ext cx="1563811" cy="1479551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Enter landing page and choose “+Add your sauna”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81" name="Google Shape;81;p3"/>
          <p:cNvSpPr/>
          <p:nvPr/>
        </p:nvSpPr>
        <p:spPr>
          <a:xfrm>
            <a:off x="2348644" y="5677280"/>
            <a:ext cx="1563811" cy="1479551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Create an user account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cxnSp>
        <p:nvCxnSpPr>
          <p:cNvPr id="82" name="Google Shape;82;p3"/>
          <p:cNvCxnSpPr/>
          <p:nvPr/>
        </p:nvCxnSpPr>
        <p:spPr>
          <a:xfrm flipH="1" rot="10800000">
            <a:off x="1740754" y="6417055"/>
            <a:ext cx="540158" cy="1"/>
          </a:xfrm>
          <a:prstGeom prst="straightConnector1">
            <a:avLst/>
          </a:prstGeom>
          <a:noFill/>
          <a:ln cap="flat" cmpd="sng" w="25400">
            <a:solidFill>
              <a:srgbClr val="5E5E5E"/>
            </a:solidFill>
            <a:prstDash val="solid"/>
            <a:miter lim="400000"/>
            <a:headEnd len="sm" w="sm" type="none"/>
            <a:tailEnd len="med" w="med" type="triangle"/>
          </a:ln>
        </p:spPr>
      </p:cxnSp>
      <p:sp>
        <p:nvSpPr>
          <p:cNvPr id="83" name="Google Shape;83;p3"/>
          <p:cNvSpPr/>
          <p:nvPr/>
        </p:nvSpPr>
        <p:spPr>
          <a:xfrm>
            <a:off x="4588078" y="5677280"/>
            <a:ext cx="1563810" cy="1479551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Start listing creation wizard and fill in Sauna details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84" name="Google Shape;84;p3"/>
          <p:cNvSpPr/>
          <p:nvPr/>
        </p:nvSpPr>
        <p:spPr>
          <a:xfrm>
            <a:off x="6827511" y="5677280"/>
            <a:ext cx="1563811" cy="1479551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Fill in availability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85" name="Google Shape;85;p3"/>
          <p:cNvSpPr/>
          <p:nvPr/>
        </p:nvSpPr>
        <p:spPr>
          <a:xfrm>
            <a:off x="2336066" y="2932836"/>
            <a:ext cx="1563689" cy="2591198"/>
          </a:xfrm>
          <a:custGeom>
            <a:rect b="b" l="l" r="r" t="t"/>
            <a:pathLst>
              <a:path extrusionOk="0" h="21600" w="21600">
                <a:moveTo>
                  <a:pt x="877" y="0"/>
                </a:moveTo>
                <a:cubicBezTo>
                  <a:pt x="393" y="0"/>
                  <a:pt x="0" y="237"/>
                  <a:pt x="0" y="529"/>
                </a:cubicBezTo>
                <a:lnTo>
                  <a:pt x="0" y="19324"/>
                </a:lnTo>
                <a:cubicBezTo>
                  <a:pt x="0" y="19616"/>
                  <a:pt x="393" y="19853"/>
                  <a:pt x="877" y="19853"/>
                </a:cubicBezTo>
                <a:lnTo>
                  <a:pt x="6776" y="19853"/>
                </a:lnTo>
                <a:lnTo>
                  <a:pt x="8536" y="21600"/>
                </a:lnTo>
                <a:lnTo>
                  <a:pt x="10290" y="19853"/>
                </a:lnTo>
                <a:lnTo>
                  <a:pt x="20723" y="19853"/>
                </a:lnTo>
                <a:cubicBezTo>
                  <a:pt x="21207" y="19853"/>
                  <a:pt x="21600" y="19616"/>
                  <a:pt x="21600" y="19324"/>
                </a:cubicBezTo>
                <a:lnTo>
                  <a:pt x="21600" y="529"/>
                </a:lnTo>
                <a:cubicBezTo>
                  <a:pt x="21600" y="237"/>
                  <a:pt x="21207" y="0"/>
                  <a:pt x="20723" y="0"/>
                </a:cubicBezTo>
                <a:lnTo>
                  <a:pt x="877" y="0"/>
                </a:lnTo>
                <a:close/>
              </a:path>
            </a:pathLst>
          </a:custGeom>
          <a:solidFill>
            <a:srgbClr val="FFFFFF"/>
          </a:solidFill>
          <a:ln cap="flat" cmpd="sng" w="19050">
            <a:solidFill>
              <a:srgbClr val="929292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Includes email, first name, last name and password. No identity verification needed.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86" name="Google Shape;86;p3"/>
          <p:cNvSpPr/>
          <p:nvPr/>
        </p:nvSpPr>
        <p:spPr>
          <a:xfrm>
            <a:off x="4588139" y="2932852"/>
            <a:ext cx="1563688" cy="2590801"/>
          </a:xfrm>
          <a:custGeom>
            <a:rect b="b" l="l" r="r" t="t"/>
            <a:pathLst>
              <a:path extrusionOk="0" h="21600" w="21600">
                <a:moveTo>
                  <a:pt x="877" y="0"/>
                </a:moveTo>
                <a:cubicBezTo>
                  <a:pt x="393" y="0"/>
                  <a:pt x="0" y="237"/>
                  <a:pt x="0" y="529"/>
                </a:cubicBezTo>
                <a:lnTo>
                  <a:pt x="0" y="19324"/>
                </a:lnTo>
                <a:cubicBezTo>
                  <a:pt x="0" y="19616"/>
                  <a:pt x="393" y="19853"/>
                  <a:pt x="877" y="19853"/>
                </a:cubicBezTo>
                <a:lnTo>
                  <a:pt x="6776" y="19853"/>
                </a:lnTo>
                <a:lnTo>
                  <a:pt x="8536" y="21600"/>
                </a:lnTo>
                <a:lnTo>
                  <a:pt x="10290" y="19853"/>
                </a:lnTo>
                <a:lnTo>
                  <a:pt x="20723" y="19853"/>
                </a:lnTo>
                <a:cubicBezTo>
                  <a:pt x="21207" y="19853"/>
                  <a:pt x="21600" y="19616"/>
                  <a:pt x="21600" y="19324"/>
                </a:cubicBezTo>
                <a:lnTo>
                  <a:pt x="21600" y="529"/>
                </a:lnTo>
                <a:cubicBezTo>
                  <a:pt x="21600" y="237"/>
                  <a:pt x="21207" y="0"/>
                  <a:pt x="20723" y="0"/>
                </a:cubicBezTo>
                <a:lnTo>
                  <a:pt x="877" y="0"/>
                </a:lnTo>
                <a:close/>
              </a:path>
            </a:pathLst>
          </a:custGeom>
          <a:solidFill>
            <a:srgbClr val="FFFFFF"/>
          </a:solidFill>
          <a:ln cap="flat" cmpd="sng" w="19050">
            <a:solidFill>
              <a:srgbClr val="929292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Fill in: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Sauna title and description; Amenities; Sauna rules;</a:t>
            </a: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Location; </a:t>
            </a: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Price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cxnSp>
        <p:nvCxnSpPr>
          <p:cNvPr id="87" name="Google Shape;87;p3"/>
          <p:cNvCxnSpPr/>
          <p:nvPr/>
        </p:nvCxnSpPr>
        <p:spPr>
          <a:xfrm flipH="1" rot="10800000">
            <a:off x="3980187" y="6417055"/>
            <a:ext cx="540158" cy="1"/>
          </a:xfrm>
          <a:prstGeom prst="straightConnector1">
            <a:avLst/>
          </a:prstGeom>
          <a:noFill/>
          <a:ln cap="flat" cmpd="sng" w="25400">
            <a:solidFill>
              <a:srgbClr val="5E5E5E"/>
            </a:solidFill>
            <a:prstDash val="solid"/>
            <a:miter lim="400000"/>
            <a:headEnd len="sm" w="sm" type="none"/>
            <a:tailEnd len="med" w="med" type="triangle"/>
          </a:ln>
        </p:spPr>
      </p:cxnSp>
      <p:cxnSp>
        <p:nvCxnSpPr>
          <p:cNvPr id="88" name="Google Shape;88;p3"/>
          <p:cNvCxnSpPr/>
          <p:nvPr/>
        </p:nvCxnSpPr>
        <p:spPr>
          <a:xfrm flipH="1" rot="10800000">
            <a:off x="6219621" y="6417055"/>
            <a:ext cx="540158" cy="1"/>
          </a:xfrm>
          <a:prstGeom prst="straightConnector1">
            <a:avLst/>
          </a:prstGeom>
          <a:noFill/>
          <a:ln cap="flat" cmpd="sng" w="25400">
            <a:solidFill>
              <a:srgbClr val="5E5E5E"/>
            </a:solidFill>
            <a:prstDash val="solid"/>
            <a:miter lim="400000"/>
            <a:headEnd len="sm" w="sm" type="none"/>
            <a:tailEnd len="med" w="med" type="triangle"/>
          </a:ln>
        </p:spPr>
      </p:cxnSp>
      <p:sp>
        <p:nvSpPr>
          <p:cNvPr id="89" name="Google Shape;89;p3"/>
          <p:cNvSpPr txBox="1"/>
          <p:nvPr/>
        </p:nvSpPr>
        <p:spPr>
          <a:xfrm>
            <a:off x="1271832" y="953318"/>
            <a:ext cx="3863036" cy="461059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"/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Content Creation Journey</a:t>
            </a:r>
            <a:endParaRPr/>
          </a:p>
        </p:txBody>
      </p:sp>
      <p:sp>
        <p:nvSpPr>
          <p:cNvPr id="90" name="Google Shape;90;p3"/>
          <p:cNvSpPr/>
          <p:nvPr/>
        </p:nvSpPr>
        <p:spPr>
          <a:xfrm>
            <a:off x="9066945" y="5517074"/>
            <a:ext cx="1563810" cy="1799962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Add photos and provide  banking details for Stripe account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91" name="Google Shape;91;p3"/>
          <p:cNvSpPr/>
          <p:nvPr/>
        </p:nvSpPr>
        <p:spPr>
          <a:xfrm>
            <a:off x="11331778" y="5677280"/>
            <a:ext cx="1563811" cy="1479551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listing is published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cxnSp>
        <p:nvCxnSpPr>
          <p:cNvPr id="92" name="Google Shape;92;p3"/>
          <p:cNvCxnSpPr/>
          <p:nvPr/>
        </p:nvCxnSpPr>
        <p:spPr>
          <a:xfrm flipH="1" rot="10800000">
            <a:off x="8459054" y="6417055"/>
            <a:ext cx="540158" cy="1"/>
          </a:xfrm>
          <a:prstGeom prst="straightConnector1">
            <a:avLst/>
          </a:prstGeom>
          <a:noFill/>
          <a:ln cap="flat" cmpd="sng" w="25400">
            <a:solidFill>
              <a:srgbClr val="5E5E5E"/>
            </a:solidFill>
            <a:prstDash val="solid"/>
            <a:miter lim="400000"/>
            <a:headEnd len="sm" w="sm" type="none"/>
            <a:tailEnd len="med" w="med" type="triangle"/>
          </a:ln>
        </p:spPr>
      </p:cxnSp>
      <p:cxnSp>
        <p:nvCxnSpPr>
          <p:cNvPr id="93" name="Google Shape;93;p3"/>
          <p:cNvCxnSpPr/>
          <p:nvPr/>
        </p:nvCxnSpPr>
        <p:spPr>
          <a:xfrm flipH="1" rot="10800000">
            <a:off x="10698488" y="6417055"/>
            <a:ext cx="540158" cy="1"/>
          </a:xfrm>
          <a:prstGeom prst="straightConnector1">
            <a:avLst/>
          </a:prstGeom>
          <a:noFill/>
          <a:ln cap="flat" cmpd="sng" w="25400">
            <a:solidFill>
              <a:srgbClr val="5E5E5E"/>
            </a:solidFill>
            <a:prstDash val="solid"/>
            <a:miter lim="400000"/>
            <a:headEnd len="sm" w="sm" type="none"/>
            <a:tailEnd len="med" w="med" type="triangle"/>
          </a:ln>
        </p:spPr>
      </p:cxnSp>
      <p:sp>
        <p:nvSpPr>
          <p:cNvPr id="94" name="Google Shape;94;p3"/>
          <p:cNvSpPr/>
          <p:nvPr/>
        </p:nvSpPr>
        <p:spPr>
          <a:xfrm>
            <a:off x="11331840" y="3435381"/>
            <a:ext cx="1563688" cy="2088357"/>
          </a:xfrm>
          <a:custGeom>
            <a:rect b="b" l="l" r="r" t="t"/>
            <a:pathLst>
              <a:path extrusionOk="0" h="21600" w="21600">
                <a:moveTo>
                  <a:pt x="877" y="0"/>
                </a:moveTo>
                <a:cubicBezTo>
                  <a:pt x="393" y="0"/>
                  <a:pt x="0" y="294"/>
                  <a:pt x="0" y="657"/>
                </a:cubicBezTo>
                <a:lnTo>
                  <a:pt x="0" y="18776"/>
                </a:lnTo>
                <a:cubicBezTo>
                  <a:pt x="0" y="19139"/>
                  <a:pt x="393" y="19433"/>
                  <a:pt x="877" y="19433"/>
                </a:cubicBezTo>
                <a:lnTo>
                  <a:pt x="6776" y="19433"/>
                </a:lnTo>
                <a:lnTo>
                  <a:pt x="8536" y="21600"/>
                </a:lnTo>
                <a:lnTo>
                  <a:pt x="10290" y="19433"/>
                </a:lnTo>
                <a:lnTo>
                  <a:pt x="20723" y="19433"/>
                </a:lnTo>
                <a:cubicBezTo>
                  <a:pt x="21207" y="19433"/>
                  <a:pt x="21600" y="19139"/>
                  <a:pt x="21600" y="18776"/>
                </a:cubicBezTo>
                <a:lnTo>
                  <a:pt x="21600" y="657"/>
                </a:lnTo>
                <a:cubicBezTo>
                  <a:pt x="21600" y="294"/>
                  <a:pt x="21207" y="0"/>
                  <a:pt x="20723" y="0"/>
                </a:cubicBezTo>
                <a:lnTo>
                  <a:pt x="877" y="0"/>
                </a:lnTo>
                <a:close/>
              </a:path>
            </a:pathLst>
          </a:custGeom>
          <a:solidFill>
            <a:srgbClr val="FFFFFF"/>
          </a:solidFill>
          <a:ln cap="flat" cmpd="sng" w="19050">
            <a:solidFill>
              <a:srgbClr val="929292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listing can be published without operator approval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95" name="Google Shape;95;p3"/>
          <p:cNvSpPr/>
          <p:nvPr/>
        </p:nvSpPr>
        <p:spPr>
          <a:xfrm>
            <a:off x="6789534" y="4330551"/>
            <a:ext cx="1563688" cy="1193404"/>
          </a:xfrm>
          <a:custGeom>
            <a:rect b="b" l="l" r="r" t="t"/>
            <a:pathLst>
              <a:path extrusionOk="0" h="21600" w="21600">
                <a:moveTo>
                  <a:pt x="877" y="0"/>
                </a:moveTo>
                <a:cubicBezTo>
                  <a:pt x="393" y="0"/>
                  <a:pt x="0" y="515"/>
                  <a:pt x="0" y="1149"/>
                </a:cubicBezTo>
                <a:lnTo>
                  <a:pt x="0" y="16658"/>
                </a:lnTo>
                <a:cubicBezTo>
                  <a:pt x="0" y="17293"/>
                  <a:pt x="393" y="17807"/>
                  <a:pt x="877" y="17807"/>
                </a:cubicBezTo>
                <a:lnTo>
                  <a:pt x="6782" y="17807"/>
                </a:lnTo>
                <a:lnTo>
                  <a:pt x="8536" y="21600"/>
                </a:lnTo>
                <a:lnTo>
                  <a:pt x="10285" y="17807"/>
                </a:lnTo>
                <a:lnTo>
                  <a:pt x="20723" y="17807"/>
                </a:lnTo>
                <a:cubicBezTo>
                  <a:pt x="21207" y="17807"/>
                  <a:pt x="21600" y="17293"/>
                  <a:pt x="21600" y="16658"/>
                </a:cubicBezTo>
                <a:lnTo>
                  <a:pt x="21600" y="1149"/>
                </a:lnTo>
                <a:cubicBezTo>
                  <a:pt x="21600" y="515"/>
                  <a:pt x="21207" y="0"/>
                  <a:pt x="20723" y="0"/>
                </a:cubicBezTo>
                <a:lnTo>
                  <a:pt x="877" y="0"/>
                </a:lnTo>
                <a:close/>
              </a:path>
            </a:pathLst>
          </a:custGeom>
          <a:solidFill>
            <a:srgbClr val="FFFFFF"/>
          </a:solidFill>
          <a:ln cap="flat" cmpd="sng" w="19050">
            <a:solidFill>
              <a:srgbClr val="929292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 daily availability.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"/>
          <p:cNvSpPr/>
          <p:nvPr/>
        </p:nvSpPr>
        <p:spPr>
          <a:xfrm>
            <a:off x="102891" y="4509780"/>
            <a:ext cx="1563811" cy="1799962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Customer chooses dates and clicks “Request to book”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01" name="Google Shape;101;p4"/>
          <p:cNvSpPr/>
          <p:nvPr/>
        </p:nvSpPr>
        <p:spPr>
          <a:xfrm>
            <a:off x="2342325" y="4509780"/>
            <a:ext cx="1563811" cy="1479551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customer provides their payment info.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cxnSp>
        <p:nvCxnSpPr>
          <p:cNvPr id="102" name="Google Shape;102;p4"/>
          <p:cNvCxnSpPr/>
          <p:nvPr/>
        </p:nvCxnSpPr>
        <p:spPr>
          <a:xfrm flipH="1" rot="10800000">
            <a:off x="1734435" y="5249555"/>
            <a:ext cx="540158" cy="1"/>
          </a:xfrm>
          <a:prstGeom prst="straightConnector1">
            <a:avLst/>
          </a:prstGeom>
          <a:noFill/>
          <a:ln cap="flat" cmpd="sng" w="25400">
            <a:solidFill>
              <a:srgbClr val="5E5E5E"/>
            </a:solidFill>
            <a:prstDash val="solid"/>
            <a:miter lim="400000"/>
            <a:headEnd len="sm" w="sm" type="none"/>
            <a:tailEnd len="med" w="med" type="triangle"/>
          </a:ln>
        </p:spPr>
      </p:cxnSp>
      <p:sp>
        <p:nvSpPr>
          <p:cNvPr id="103" name="Google Shape;103;p4"/>
          <p:cNvSpPr/>
          <p:nvPr/>
        </p:nvSpPr>
        <p:spPr>
          <a:xfrm>
            <a:off x="4581758" y="4509780"/>
            <a:ext cx="1563811" cy="1479551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provider checks their inbox.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04" name="Google Shape;104;p4"/>
          <p:cNvSpPr/>
          <p:nvPr/>
        </p:nvSpPr>
        <p:spPr>
          <a:xfrm>
            <a:off x="6821191" y="4509780"/>
            <a:ext cx="1563811" cy="1479551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provider accepts the booking request.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05" name="Google Shape;105;p4"/>
          <p:cNvSpPr/>
          <p:nvPr/>
        </p:nvSpPr>
        <p:spPr>
          <a:xfrm>
            <a:off x="1935400" y="1546574"/>
            <a:ext cx="2377674" cy="2856114"/>
          </a:xfrm>
          <a:custGeom>
            <a:rect b="b" l="l" r="r" t="t"/>
            <a:pathLst>
              <a:path extrusionOk="0" h="21600" w="21600">
                <a:moveTo>
                  <a:pt x="577" y="0"/>
                </a:moveTo>
                <a:cubicBezTo>
                  <a:pt x="258" y="0"/>
                  <a:pt x="0" y="228"/>
                  <a:pt x="0" y="509"/>
                </a:cubicBezTo>
                <a:lnTo>
                  <a:pt x="0" y="19411"/>
                </a:lnTo>
                <a:cubicBezTo>
                  <a:pt x="0" y="19692"/>
                  <a:pt x="258" y="19920"/>
                  <a:pt x="577" y="19920"/>
                </a:cubicBezTo>
                <a:lnTo>
                  <a:pt x="4456" y="19920"/>
                </a:lnTo>
                <a:lnTo>
                  <a:pt x="5614" y="21600"/>
                </a:lnTo>
                <a:lnTo>
                  <a:pt x="6767" y="19920"/>
                </a:lnTo>
                <a:lnTo>
                  <a:pt x="21023" y="19920"/>
                </a:lnTo>
                <a:cubicBezTo>
                  <a:pt x="21342" y="19920"/>
                  <a:pt x="21600" y="19692"/>
                  <a:pt x="21600" y="19411"/>
                </a:cubicBezTo>
                <a:lnTo>
                  <a:pt x="21600" y="509"/>
                </a:lnTo>
                <a:cubicBezTo>
                  <a:pt x="21600" y="228"/>
                  <a:pt x="21342" y="0"/>
                  <a:pt x="21023" y="0"/>
                </a:cubicBezTo>
                <a:lnTo>
                  <a:pt x="577" y="0"/>
                </a:lnTo>
                <a:close/>
              </a:path>
            </a:pathLst>
          </a:custGeom>
          <a:solidFill>
            <a:srgbClr val="FFFFFF"/>
          </a:solidFill>
          <a:ln cap="flat" cmpd="sng" w="19050">
            <a:solidFill>
              <a:srgbClr val="929292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Money is taken from the customer’s account.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customer can send a message to the provider.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 email is sent to the provider about a new booking request.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06" name="Google Shape;106;p4"/>
          <p:cNvSpPr/>
          <p:nvPr/>
        </p:nvSpPr>
        <p:spPr>
          <a:xfrm>
            <a:off x="4581819" y="1661507"/>
            <a:ext cx="1722042" cy="2694783"/>
          </a:xfrm>
          <a:custGeom>
            <a:rect b="b" l="l" r="r" t="t"/>
            <a:pathLst>
              <a:path extrusionOk="0" h="21600" w="21600">
                <a:moveTo>
                  <a:pt x="796" y="0"/>
                </a:moveTo>
                <a:cubicBezTo>
                  <a:pt x="357" y="0"/>
                  <a:pt x="0" y="228"/>
                  <a:pt x="0" y="509"/>
                </a:cubicBezTo>
                <a:lnTo>
                  <a:pt x="0" y="19411"/>
                </a:lnTo>
                <a:cubicBezTo>
                  <a:pt x="0" y="19692"/>
                  <a:pt x="357" y="19920"/>
                  <a:pt x="796" y="19920"/>
                </a:cubicBezTo>
                <a:lnTo>
                  <a:pt x="6153" y="19920"/>
                </a:lnTo>
                <a:lnTo>
                  <a:pt x="7751" y="21600"/>
                </a:lnTo>
                <a:lnTo>
                  <a:pt x="9344" y="19920"/>
                </a:lnTo>
                <a:lnTo>
                  <a:pt x="20804" y="19920"/>
                </a:lnTo>
                <a:cubicBezTo>
                  <a:pt x="21243" y="19920"/>
                  <a:pt x="21600" y="19692"/>
                  <a:pt x="21600" y="19411"/>
                </a:cubicBezTo>
                <a:lnTo>
                  <a:pt x="21600" y="509"/>
                </a:lnTo>
                <a:cubicBezTo>
                  <a:pt x="21600" y="228"/>
                  <a:pt x="21243" y="0"/>
                  <a:pt x="20804" y="0"/>
                </a:cubicBezTo>
                <a:lnTo>
                  <a:pt x="796" y="0"/>
                </a:lnTo>
                <a:close/>
              </a:path>
            </a:pathLst>
          </a:custGeom>
          <a:solidFill>
            <a:srgbClr val="FFFFFF"/>
          </a:solidFill>
          <a:ln cap="flat" cmpd="sng" w="19050">
            <a:solidFill>
              <a:srgbClr val="929292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booking request expires in 7 days if it is not answered. Both provider and customer are informed by email.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r>
              <a:t/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cxnSp>
        <p:nvCxnSpPr>
          <p:cNvPr id="107" name="Google Shape;107;p4"/>
          <p:cNvCxnSpPr/>
          <p:nvPr/>
        </p:nvCxnSpPr>
        <p:spPr>
          <a:xfrm flipH="1" rot="10800000">
            <a:off x="3973868" y="5249555"/>
            <a:ext cx="540158" cy="1"/>
          </a:xfrm>
          <a:prstGeom prst="straightConnector1">
            <a:avLst/>
          </a:prstGeom>
          <a:noFill/>
          <a:ln cap="flat" cmpd="sng" w="25400">
            <a:solidFill>
              <a:srgbClr val="5E5E5E"/>
            </a:solidFill>
            <a:prstDash val="solid"/>
            <a:miter lim="400000"/>
            <a:headEnd len="sm" w="sm" type="none"/>
            <a:tailEnd len="med" w="med" type="triangle"/>
          </a:ln>
        </p:spPr>
      </p:cxnSp>
      <p:cxnSp>
        <p:nvCxnSpPr>
          <p:cNvPr id="108" name="Google Shape;108;p4"/>
          <p:cNvCxnSpPr/>
          <p:nvPr/>
        </p:nvCxnSpPr>
        <p:spPr>
          <a:xfrm flipH="1" rot="10800000">
            <a:off x="6213302" y="5249555"/>
            <a:ext cx="540157" cy="1"/>
          </a:xfrm>
          <a:prstGeom prst="straightConnector1">
            <a:avLst/>
          </a:prstGeom>
          <a:noFill/>
          <a:ln cap="flat" cmpd="sng" w="25400">
            <a:solidFill>
              <a:srgbClr val="5E5E5E"/>
            </a:solidFill>
            <a:prstDash val="solid"/>
            <a:miter lim="400000"/>
            <a:headEnd len="sm" w="sm" type="none"/>
            <a:tailEnd len="med" w="med" type="triangle"/>
          </a:ln>
        </p:spPr>
      </p:cxnSp>
      <p:sp>
        <p:nvSpPr>
          <p:cNvPr id="109" name="Google Shape;109;p4"/>
          <p:cNvSpPr txBox="1"/>
          <p:nvPr/>
        </p:nvSpPr>
        <p:spPr>
          <a:xfrm>
            <a:off x="1271832" y="953318"/>
            <a:ext cx="3863036" cy="461059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"/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Content Creation Journey</a:t>
            </a:r>
            <a:endParaRPr/>
          </a:p>
        </p:txBody>
      </p:sp>
      <p:sp>
        <p:nvSpPr>
          <p:cNvPr id="110" name="Google Shape;110;p4"/>
          <p:cNvSpPr/>
          <p:nvPr/>
        </p:nvSpPr>
        <p:spPr>
          <a:xfrm>
            <a:off x="9060625" y="4501114"/>
            <a:ext cx="1563811" cy="1496882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Booking takes place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11" name="Google Shape;111;p4"/>
          <p:cNvSpPr/>
          <p:nvPr/>
        </p:nvSpPr>
        <p:spPr>
          <a:xfrm>
            <a:off x="11325459" y="4509780"/>
            <a:ext cx="1563810" cy="1479551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provider and customer are prompted to review each other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cxnSp>
        <p:nvCxnSpPr>
          <p:cNvPr id="112" name="Google Shape;112;p4"/>
          <p:cNvCxnSpPr/>
          <p:nvPr/>
        </p:nvCxnSpPr>
        <p:spPr>
          <a:xfrm flipH="1" rot="10800000">
            <a:off x="8452735" y="5249555"/>
            <a:ext cx="540158" cy="1"/>
          </a:xfrm>
          <a:prstGeom prst="straightConnector1">
            <a:avLst/>
          </a:prstGeom>
          <a:noFill/>
          <a:ln cap="flat" cmpd="sng" w="25400">
            <a:solidFill>
              <a:srgbClr val="5E5E5E"/>
            </a:solidFill>
            <a:prstDash val="solid"/>
            <a:miter lim="400000"/>
            <a:headEnd len="sm" w="sm" type="none"/>
            <a:tailEnd len="med" w="med" type="triangle"/>
          </a:ln>
        </p:spPr>
      </p:cxnSp>
      <p:cxnSp>
        <p:nvCxnSpPr>
          <p:cNvPr id="113" name="Google Shape;113;p4"/>
          <p:cNvCxnSpPr/>
          <p:nvPr/>
        </p:nvCxnSpPr>
        <p:spPr>
          <a:xfrm flipH="1" rot="10800000">
            <a:off x="10692169" y="5249555"/>
            <a:ext cx="540157" cy="1"/>
          </a:xfrm>
          <a:prstGeom prst="straightConnector1">
            <a:avLst/>
          </a:prstGeom>
          <a:noFill/>
          <a:ln cap="flat" cmpd="sng" w="25400">
            <a:solidFill>
              <a:srgbClr val="5E5E5E"/>
            </a:solidFill>
            <a:prstDash val="solid"/>
            <a:miter lim="400000"/>
            <a:headEnd len="sm" w="sm" type="none"/>
            <a:tailEnd len="med" w="med" type="triangle"/>
          </a:ln>
        </p:spPr>
      </p:cxnSp>
      <p:sp>
        <p:nvSpPr>
          <p:cNvPr id="114" name="Google Shape;114;p4"/>
          <p:cNvSpPr/>
          <p:nvPr/>
        </p:nvSpPr>
        <p:spPr>
          <a:xfrm>
            <a:off x="11325520" y="2414795"/>
            <a:ext cx="1563688" cy="1941514"/>
          </a:xfrm>
          <a:custGeom>
            <a:rect b="b" l="l" r="r" t="t"/>
            <a:pathLst>
              <a:path extrusionOk="0" h="21600" w="21600">
                <a:moveTo>
                  <a:pt x="877" y="0"/>
                </a:moveTo>
                <a:cubicBezTo>
                  <a:pt x="393" y="0"/>
                  <a:pt x="0" y="316"/>
                  <a:pt x="0" y="706"/>
                </a:cubicBezTo>
                <a:lnTo>
                  <a:pt x="0" y="18562"/>
                </a:lnTo>
                <a:cubicBezTo>
                  <a:pt x="0" y="18952"/>
                  <a:pt x="393" y="19269"/>
                  <a:pt x="877" y="19269"/>
                </a:cubicBezTo>
                <a:lnTo>
                  <a:pt x="6776" y="19269"/>
                </a:lnTo>
                <a:lnTo>
                  <a:pt x="8536" y="21600"/>
                </a:lnTo>
                <a:lnTo>
                  <a:pt x="10290" y="19269"/>
                </a:lnTo>
                <a:lnTo>
                  <a:pt x="20723" y="19269"/>
                </a:lnTo>
                <a:cubicBezTo>
                  <a:pt x="21207" y="19269"/>
                  <a:pt x="21600" y="18952"/>
                  <a:pt x="21600" y="18562"/>
                </a:cubicBezTo>
                <a:lnTo>
                  <a:pt x="21600" y="706"/>
                </a:lnTo>
                <a:cubicBezTo>
                  <a:pt x="21600" y="316"/>
                  <a:pt x="21207" y="0"/>
                  <a:pt x="20723" y="0"/>
                </a:cubicBezTo>
                <a:lnTo>
                  <a:pt x="877" y="0"/>
                </a:lnTo>
                <a:close/>
              </a:path>
            </a:pathLst>
          </a:custGeom>
          <a:solidFill>
            <a:srgbClr val="FFFFFF"/>
          </a:solidFill>
          <a:ln cap="flat" cmpd="sng" w="19050">
            <a:solidFill>
              <a:srgbClr val="929292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provider and customer receive an email about reviews.</a:t>
            </a:r>
            <a:endParaRPr/>
          </a:p>
        </p:txBody>
      </p:sp>
      <p:sp>
        <p:nvSpPr>
          <p:cNvPr id="115" name="Google Shape;115;p4"/>
          <p:cNvSpPr/>
          <p:nvPr/>
        </p:nvSpPr>
        <p:spPr>
          <a:xfrm>
            <a:off x="6783214" y="2593418"/>
            <a:ext cx="1563678" cy="1762938"/>
          </a:xfrm>
          <a:custGeom>
            <a:rect b="b" l="l" r="r" t="t"/>
            <a:pathLst>
              <a:path extrusionOk="0" h="21600" w="21600">
                <a:moveTo>
                  <a:pt x="877" y="0"/>
                </a:moveTo>
                <a:cubicBezTo>
                  <a:pt x="393" y="0"/>
                  <a:pt x="0" y="348"/>
                  <a:pt x="0" y="778"/>
                </a:cubicBezTo>
                <a:lnTo>
                  <a:pt x="0" y="18254"/>
                </a:lnTo>
                <a:cubicBezTo>
                  <a:pt x="0" y="18684"/>
                  <a:pt x="393" y="19033"/>
                  <a:pt x="877" y="19033"/>
                </a:cubicBezTo>
                <a:lnTo>
                  <a:pt x="6776" y="19033"/>
                </a:lnTo>
                <a:lnTo>
                  <a:pt x="8536" y="21600"/>
                </a:lnTo>
                <a:lnTo>
                  <a:pt x="10290" y="19033"/>
                </a:lnTo>
                <a:lnTo>
                  <a:pt x="20723" y="19033"/>
                </a:lnTo>
                <a:cubicBezTo>
                  <a:pt x="21207" y="19033"/>
                  <a:pt x="21600" y="18684"/>
                  <a:pt x="21600" y="18254"/>
                </a:cubicBezTo>
                <a:lnTo>
                  <a:pt x="21600" y="778"/>
                </a:lnTo>
                <a:cubicBezTo>
                  <a:pt x="21600" y="348"/>
                  <a:pt x="21207" y="0"/>
                  <a:pt x="20723" y="0"/>
                </a:cubicBezTo>
                <a:lnTo>
                  <a:pt x="877" y="0"/>
                </a:lnTo>
                <a:close/>
              </a:path>
            </a:pathLst>
          </a:custGeom>
          <a:solidFill>
            <a:srgbClr val="FFFFFF"/>
          </a:solidFill>
          <a:ln cap="flat" cmpd="sng" w="19050">
            <a:solidFill>
              <a:srgbClr val="929292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customer receives an email of the approval.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16" name="Google Shape;116;p4"/>
          <p:cNvSpPr/>
          <p:nvPr/>
        </p:nvSpPr>
        <p:spPr>
          <a:xfrm>
            <a:off x="4581758" y="6618315"/>
            <a:ext cx="1563811" cy="1479551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provider declines the booking request.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17" name="Google Shape;117;p4"/>
          <p:cNvSpPr/>
          <p:nvPr/>
        </p:nvSpPr>
        <p:spPr>
          <a:xfrm>
            <a:off x="6821191" y="6618315"/>
            <a:ext cx="1563811" cy="1479551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provider cancels the booking request.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cxnSp>
        <p:nvCxnSpPr>
          <p:cNvPr id="118" name="Google Shape;118;p4"/>
          <p:cNvCxnSpPr/>
          <p:nvPr/>
        </p:nvCxnSpPr>
        <p:spPr>
          <a:xfrm>
            <a:off x="5363663" y="6065494"/>
            <a:ext cx="1" cy="461060"/>
          </a:xfrm>
          <a:prstGeom prst="straightConnector1">
            <a:avLst/>
          </a:prstGeom>
          <a:noFill/>
          <a:ln cap="flat" cmpd="sng" w="25400">
            <a:solidFill>
              <a:srgbClr val="5E5E5E"/>
            </a:solidFill>
            <a:prstDash val="solid"/>
            <a:miter lim="400000"/>
            <a:headEnd len="sm" w="sm" type="none"/>
            <a:tailEnd len="med" w="med" type="triangle"/>
          </a:ln>
        </p:spPr>
      </p:cxnSp>
      <p:cxnSp>
        <p:nvCxnSpPr>
          <p:cNvPr id="119" name="Google Shape;119;p4"/>
          <p:cNvCxnSpPr/>
          <p:nvPr/>
        </p:nvCxnSpPr>
        <p:spPr>
          <a:xfrm>
            <a:off x="7603096" y="6067301"/>
            <a:ext cx="1" cy="457446"/>
          </a:xfrm>
          <a:prstGeom prst="straightConnector1">
            <a:avLst/>
          </a:prstGeom>
          <a:noFill/>
          <a:ln cap="flat" cmpd="sng" w="25400">
            <a:solidFill>
              <a:srgbClr val="5E5E5E"/>
            </a:solidFill>
            <a:prstDash val="solid"/>
            <a:miter lim="400000"/>
            <a:headEnd len="sm" w="sm" type="none"/>
            <a:tailEnd len="med" w="med" type="triangle"/>
          </a:ln>
        </p:spPr>
      </p:cxnSp>
      <p:sp>
        <p:nvSpPr>
          <p:cNvPr id="120" name="Google Shape;120;p4"/>
          <p:cNvSpPr/>
          <p:nvPr/>
        </p:nvSpPr>
        <p:spPr>
          <a:xfrm>
            <a:off x="9073325" y="1331731"/>
            <a:ext cx="2033191" cy="3024585"/>
          </a:xfrm>
          <a:custGeom>
            <a:rect b="b" l="l" r="r" t="t"/>
            <a:pathLst>
              <a:path extrusionOk="0" h="21600" w="21600">
                <a:moveTo>
                  <a:pt x="675" y="0"/>
                </a:moveTo>
                <a:cubicBezTo>
                  <a:pt x="302" y="0"/>
                  <a:pt x="0" y="203"/>
                  <a:pt x="0" y="453"/>
                </a:cubicBezTo>
                <a:lnTo>
                  <a:pt x="0" y="19650"/>
                </a:lnTo>
                <a:cubicBezTo>
                  <a:pt x="0" y="19900"/>
                  <a:pt x="302" y="20104"/>
                  <a:pt x="675" y="20104"/>
                </a:cubicBezTo>
                <a:lnTo>
                  <a:pt x="5211" y="20104"/>
                </a:lnTo>
                <a:lnTo>
                  <a:pt x="6565" y="21600"/>
                </a:lnTo>
                <a:lnTo>
                  <a:pt x="7914" y="20104"/>
                </a:lnTo>
                <a:lnTo>
                  <a:pt x="20925" y="20104"/>
                </a:lnTo>
                <a:cubicBezTo>
                  <a:pt x="21298" y="20104"/>
                  <a:pt x="21600" y="19900"/>
                  <a:pt x="21600" y="19650"/>
                </a:cubicBezTo>
                <a:lnTo>
                  <a:pt x="21600" y="453"/>
                </a:lnTo>
                <a:cubicBezTo>
                  <a:pt x="21600" y="203"/>
                  <a:pt x="21298" y="0"/>
                  <a:pt x="20925" y="0"/>
                </a:cubicBezTo>
                <a:lnTo>
                  <a:pt x="675" y="0"/>
                </a:lnTo>
                <a:close/>
              </a:path>
            </a:pathLst>
          </a:custGeom>
          <a:solidFill>
            <a:srgbClr val="FFFFFF"/>
          </a:solidFill>
          <a:ln cap="flat" cmpd="sng" w="19050">
            <a:solidFill>
              <a:srgbClr val="929292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After the booking period is completed:</a:t>
            </a: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Payout provider’s balance to bank account</a:t>
            </a:r>
            <a:endParaRPr b="1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Payout marketplace’s commission to bank account</a:t>
            </a:r>
            <a:endParaRPr/>
          </a:p>
        </p:txBody>
      </p:sp>
      <p:sp>
        <p:nvSpPr>
          <p:cNvPr id="121" name="Google Shape;121;p4"/>
          <p:cNvSpPr/>
          <p:nvPr/>
        </p:nvSpPr>
        <p:spPr>
          <a:xfrm>
            <a:off x="4660996" y="8224597"/>
            <a:ext cx="1563689" cy="1204120"/>
          </a:xfrm>
          <a:custGeom>
            <a:rect b="b" l="l" r="r" t="t"/>
            <a:pathLst>
              <a:path extrusionOk="0" h="21600" w="21600">
                <a:moveTo>
                  <a:pt x="7867" y="0"/>
                </a:moveTo>
                <a:lnTo>
                  <a:pt x="6113" y="2955"/>
                </a:lnTo>
                <a:lnTo>
                  <a:pt x="877" y="2955"/>
                </a:lnTo>
                <a:cubicBezTo>
                  <a:pt x="393" y="2955"/>
                  <a:pt x="0" y="3465"/>
                  <a:pt x="0" y="4094"/>
                </a:cubicBezTo>
                <a:lnTo>
                  <a:pt x="0" y="20461"/>
                </a:lnTo>
                <a:cubicBezTo>
                  <a:pt x="0" y="21090"/>
                  <a:pt x="393" y="21600"/>
                  <a:pt x="877" y="21600"/>
                </a:cubicBezTo>
                <a:lnTo>
                  <a:pt x="20723" y="21600"/>
                </a:lnTo>
                <a:cubicBezTo>
                  <a:pt x="21207" y="21600"/>
                  <a:pt x="21600" y="21090"/>
                  <a:pt x="21600" y="20461"/>
                </a:cubicBezTo>
                <a:lnTo>
                  <a:pt x="21600" y="4094"/>
                </a:lnTo>
                <a:cubicBezTo>
                  <a:pt x="21600" y="3465"/>
                  <a:pt x="21207" y="2955"/>
                  <a:pt x="20723" y="2955"/>
                </a:cubicBezTo>
                <a:lnTo>
                  <a:pt x="9627" y="2955"/>
                </a:lnTo>
                <a:lnTo>
                  <a:pt x="7867" y="0"/>
                </a:lnTo>
                <a:close/>
              </a:path>
            </a:pathLst>
          </a:custGeom>
          <a:solidFill>
            <a:srgbClr val="FFFFFF"/>
          </a:solidFill>
          <a:ln cap="flat" cmpd="sng" w="19050">
            <a:solidFill>
              <a:srgbClr val="929292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charge is cancelled.</a:t>
            </a:r>
            <a:endParaRPr b="0" i="0" sz="1200" u="none" cap="none" strike="noStrike">
              <a:solidFill>
                <a:srgbClr val="0000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22" name="Google Shape;122;p4"/>
          <p:cNvSpPr/>
          <p:nvPr/>
        </p:nvSpPr>
        <p:spPr>
          <a:xfrm>
            <a:off x="6821252" y="8233820"/>
            <a:ext cx="1563689" cy="1204120"/>
          </a:xfrm>
          <a:custGeom>
            <a:rect b="b" l="l" r="r" t="t"/>
            <a:pathLst>
              <a:path extrusionOk="0" h="21600" w="21600">
                <a:moveTo>
                  <a:pt x="7867" y="0"/>
                </a:moveTo>
                <a:lnTo>
                  <a:pt x="6113" y="2955"/>
                </a:lnTo>
                <a:lnTo>
                  <a:pt x="877" y="2955"/>
                </a:lnTo>
                <a:cubicBezTo>
                  <a:pt x="393" y="2955"/>
                  <a:pt x="0" y="3465"/>
                  <a:pt x="0" y="4094"/>
                </a:cubicBezTo>
                <a:lnTo>
                  <a:pt x="0" y="20461"/>
                </a:lnTo>
                <a:cubicBezTo>
                  <a:pt x="0" y="21090"/>
                  <a:pt x="393" y="21600"/>
                  <a:pt x="877" y="21600"/>
                </a:cubicBezTo>
                <a:lnTo>
                  <a:pt x="20723" y="21600"/>
                </a:lnTo>
                <a:cubicBezTo>
                  <a:pt x="21207" y="21600"/>
                  <a:pt x="21600" y="21090"/>
                  <a:pt x="21600" y="20461"/>
                </a:cubicBezTo>
                <a:lnTo>
                  <a:pt x="21600" y="4094"/>
                </a:lnTo>
                <a:cubicBezTo>
                  <a:pt x="21600" y="3465"/>
                  <a:pt x="21207" y="2955"/>
                  <a:pt x="20723" y="2955"/>
                </a:cubicBezTo>
                <a:lnTo>
                  <a:pt x="9627" y="2955"/>
                </a:lnTo>
                <a:lnTo>
                  <a:pt x="7867" y="0"/>
                </a:lnTo>
                <a:close/>
              </a:path>
            </a:pathLst>
          </a:custGeom>
          <a:solidFill>
            <a:srgbClr val="FFFFFF"/>
          </a:solidFill>
          <a:ln cap="flat" cmpd="sng" w="19050">
            <a:solidFill>
              <a:srgbClr val="929292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52400" lIns="152400" spcFirstLastPara="1" rIns="152400" wrap="square" tIns="152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Money is refunded to the customer</a:t>
            </a:r>
            <a:r>
              <a:rPr b="0" i="0" lang="en-US" sz="12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